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3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026539" y="1384995"/>
            <a:ext cx="5090922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4200"/>
              </a:lnSpc>
              <a:spcAft>
                <a:spcPts val="1200"/>
              </a:spcAft>
              <a:buNone/>
            </a:pPr>
            <a:r>
              <a:rPr lang="en-US" sz="4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Digital Archaeology</a:t>
            </a:r>
            <a:endParaRPr lang="en-US" sz="4200" dirty="0"/>
          </a:p>
        </p:txBody>
      </p:sp>
      <p:sp>
        <p:nvSpPr>
          <p:cNvPr id="3" name="Text 1"/>
          <p:cNvSpPr/>
          <p:nvPr/>
        </p:nvSpPr>
        <p:spPr>
          <a:xfrm>
            <a:off x="1366492" y="2070795"/>
            <a:ext cx="6411016" cy="365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880"/>
              </a:lnSpc>
              <a:spcBef>
                <a:spcPts val="30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rgbClr val="4FC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Unearthing the Silent Truth in Digital Forensics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1366492" y="3084165"/>
            <a:ext cx="6411016" cy="2933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31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6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Jim Venuto</a:t>
            </a:r>
            <a:endParaRPr lang="en-US" sz="1650" dirty="0"/>
          </a:p>
        </p:txBody>
      </p:sp>
      <p:sp>
        <p:nvSpPr>
          <p:cNvPr id="5" name="Text 3"/>
          <p:cNvSpPr/>
          <p:nvPr/>
        </p:nvSpPr>
        <p:spPr>
          <a:xfrm>
            <a:off x="1366492" y="3453705"/>
            <a:ext cx="6411016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0"/>
              </a:lnSpc>
              <a:spcBef>
                <a:spcPts val="600"/>
              </a:spcBef>
              <a:spcAft>
                <a:spcPts val="300"/>
              </a:spcAft>
              <a:buNone/>
            </a:pPr>
            <a:r>
              <a:rPr lang="en-US" sz="13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November 9, 2025</a:t>
            </a:r>
            <a:endParaRPr lang="en-US" sz="13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9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04800" y="910382"/>
            <a:ext cx="8534400" cy="0"/>
          </a:xfrm>
          <a:prstGeom prst="line">
            <a:avLst/>
          </a:prstGeom>
          <a:noFill/>
          <a:ln w="38100">
            <a:solidFill>
              <a:srgbClr val="00A4FC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04800" y="319832"/>
            <a:ext cx="5294947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1C3B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Evolving Battlefield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304800" y="1234232"/>
            <a:ext cx="8705088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350" i="1" dirty="0">
                <a:solidFill>
                  <a:srgbClr val="5D6D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constant arms race: investigators and criminals both advance</a:t>
            </a:r>
            <a:endParaRPr lang="en-US" sz="1350" dirty="0"/>
          </a:p>
        </p:txBody>
      </p:sp>
      <p:sp>
        <p:nvSpPr>
          <p:cNvPr id="5" name="Text 3"/>
          <p:cNvSpPr/>
          <p:nvPr/>
        </p:nvSpPr>
        <p:spPr>
          <a:xfrm>
            <a:off x="304800" y="1691432"/>
            <a:ext cx="2487168" cy="2539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800" b="1" dirty="0">
                <a:solidFill>
                  <a:srgbClr val="1C3B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Adversary Techniques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304800" y="2021532"/>
            <a:ext cx="4191000" cy="1485900"/>
          </a:xfrm>
          <a:prstGeom prst="rect">
            <a:avLst/>
          </a:prstGeom>
          <a:noFill/>
          <a:ln/>
        </p:spPr>
        <p:txBody>
          <a:bodyPr wrap="square" lIns="66675" tIns="0" rIns="0" bIns="0" rtlCol="0" anchor="t"/>
          <a:lstStyle/>
          <a:p>
            <a:pPr algn="l" marL="66675" indent="-66675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Sophisticated wiping tools</a:t>
            </a:r>
            <a:endParaRPr lang="en-US" sz="1350" dirty="0"/>
          </a:p>
          <a:p>
            <a:pPr algn="l" marL="66675" indent="-66675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Timestamp manipulation</a:t>
            </a:r>
            <a:endParaRPr lang="en-US" sz="1350" dirty="0"/>
          </a:p>
          <a:p>
            <a:pPr algn="l" marL="66675" indent="-66675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Hidden data in obscure locations</a:t>
            </a:r>
            <a:endParaRPr lang="en-US" sz="1350" dirty="0"/>
          </a:p>
          <a:p>
            <a:pPr algn="l" marL="66675" indent="-66675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Alternate data streams (ADS)</a:t>
            </a:r>
            <a:endParaRPr lang="en-US" sz="1350" dirty="0"/>
          </a:p>
          <a:p>
            <a:pPr algn="l" marL="66675" indent="-66675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Encryption and anti-forensics</a:t>
            </a:r>
            <a:endParaRPr lang="en-US" sz="1350" dirty="0"/>
          </a:p>
        </p:txBody>
      </p:sp>
      <p:sp>
        <p:nvSpPr>
          <p:cNvPr id="7" name="Text 5"/>
          <p:cNvSpPr/>
          <p:nvPr/>
        </p:nvSpPr>
        <p:spPr>
          <a:xfrm>
            <a:off x="304800" y="3716982"/>
            <a:ext cx="4191000" cy="839986"/>
          </a:xfrm>
          <a:prstGeom prst="roundRect">
            <a:avLst>
              <a:gd name="adj" fmla="val 4536"/>
            </a:avLst>
          </a:prstGeom>
          <a:solidFill>
            <a:srgbClr val="F8D7DA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Shape 6"/>
          <p:cNvSpPr/>
          <p:nvPr/>
        </p:nvSpPr>
        <p:spPr>
          <a:xfrm>
            <a:off x="333375" y="3716982"/>
            <a:ext cx="0" cy="839986"/>
          </a:xfrm>
          <a:prstGeom prst="line">
            <a:avLst/>
          </a:prstGeom>
          <a:noFill/>
          <a:ln w="57150">
            <a:solidFill>
              <a:srgbClr val="DC3545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495300" y="3888432"/>
            <a:ext cx="3944493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0"/>
              </a:lnSpc>
              <a:spcBef>
                <a:spcPts val="300"/>
              </a:spcBef>
              <a:spcAft>
                <a:spcPts val="450"/>
              </a:spcAft>
              <a:buNone/>
            </a:pPr>
            <a:r>
              <a:rPr lang="en-US" sz="1500" b="1" dirty="0">
                <a:solidFill>
                  <a:srgbClr val="DC35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ADS Example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495300" y="4212282"/>
            <a:ext cx="3944493" cy="1732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365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975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Hidden compartments invisible to standard tools</a:t>
            </a:r>
            <a:endParaRPr lang="en-US" sz="975" dirty="0"/>
          </a:p>
        </p:txBody>
      </p:sp>
      <p:sp>
        <p:nvSpPr>
          <p:cNvPr id="11" name="Text 9"/>
          <p:cNvSpPr/>
          <p:nvPr/>
        </p:nvSpPr>
        <p:spPr>
          <a:xfrm>
            <a:off x="4648200" y="1884908"/>
            <a:ext cx="2147126" cy="2539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800" b="1" dirty="0">
                <a:solidFill>
                  <a:srgbClr val="1C3B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Paradigm Shift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4648200" y="2253109"/>
            <a:ext cx="4274820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75"/>
              </a:lnSpc>
              <a:spcBef>
                <a:spcPts val="300"/>
              </a:spcBef>
              <a:spcAft>
                <a:spcPts val="900"/>
              </a:spcAft>
              <a:buNone/>
            </a:pPr>
            <a:r>
              <a:rPr lang="en-US" sz="1125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When adversaries compromise evidence easily, investigation focus evolves:</a:t>
            </a:r>
            <a:endParaRPr lang="en-US" sz="1125" dirty="0"/>
          </a:p>
        </p:txBody>
      </p:sp>
      <p:sp>
        <p:nvSpPr>
          <p:cNvPr id="13" name="Text 11"/>
          <p:cNvSpPr/>
          <p:nvPr/>
        </p:nvSpPr>
        <p:spPr>
          <a:xfrm>
            <a:off x="4648200" y="2843659"/>
            <a:ext cx="4191000" cy="1519833"/>
          </a:xfrm>
          <a:prstGeom prst="roundRect">
            <a:avLst>
              <a:gd name="adj" fmla="val 2507"/>
            </a:avLst>
          </a:prstGeom>
          <a:solidFill>
            <a:srgbClr val="F8F9FA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Shape 12"/>
          <p:cNvSpPr/>
          <p:nvPr/>
        </p:nvSpPr>
        <p:spPr>
          <a:xfrm>
            <a:off x="4676775" y="2843659"/>
            <a:ext cx="0" cy="1519833"/>
          </a:xfrm>
          <a:prstGeom prst="line">
            <a:avLst/>
          </a:prstGeom>
          <a:noFill/>
          <a:ln w="57150">
            <a:solidFill>
              <a:srgbClr val="00A4FC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4857750" y="3034159"/>
            <a:ext cx="3905631" cy="239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89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350" b="1" dirty="0">
                <a:solidFill>
                  <a:srgbClr val="1C3B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From Data Recovery</a:t>
            </a:r>
            <a:endParaRPr lang="en-US" sz="1350" dirty="0"/>
          </a:p>
        </p:txBody>
      </p:sp>
      <p:sp>
        <p:nvSpPr>
          <p:cNvPr id="16" name="Text 14"/>
          <p:cNvSpPr/>
          <p:nvPr/>
        </p:nvSpPr>
        <p:spPr>
          <a:xfrm>
            <a:off x="4857750" y="3350270"/>
            <a:ext cx="3905631" cy="186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470"/>
              </a:lnSpc>
              <a:spcBef>
                <a:spcPts val="300"/>
              </a:spcBef>
              <a:spcAft>
                <a:spcPts val="1050"/>
              </a:spcAft>
              <a:buNone/>
            </a:pPr>
            <a:r>
              <a:rPr lang="en-US" sz="10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Simply finding deleted files</a:t>
            </a:r>
            <a:endParaRPr lang="en-US" sz="1050" dirty="0"/>
          </a:p>
        </p:txBody>
      </p:sp>
      <p:sp>
        <p:nvSpPr>
          <p:cNvPr id="17" name="Text 15"/>
          <p:cNvSpPr/>
          <p:nvPr/>
        </p:nvSpPr>
        <p:spPr>
          <a:xfrm>
            <a:off x="4857750" y="3670250"/>
            <a:ext cx="3905631" cy="239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89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350" b="1" dirty="0">
                <a:solidFill>
                  <a:srgbClr val="1C3B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Proving Intent</a:t>
            </a:r>
            <a:endParaRPr lang="en-US" sz="1350" dirty="0"/>
          </a:p>
        </p:txBody>
      </p:sp>
      <p:sp>
        <p:nvSpPr>
          <p:cNvPr id="18" name="Text 16"/>
          <p:cNvSpPr/>
          <p:nvPr/>
        </p:nvSpPr>
        <p:spPr>
          <a:xfrm>
            <a:off x="4857750" y="3986361"/>
            <a:ext cx="3905631" cy="186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47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0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deception itself becomes evidence</a:t>
            </a:r>
            <a:endParaRPr lang="en-US" sz="10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9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04800" y="684758"/>
            <a:ext cx="8534400" cy="0"/>
          </a:xfrm>
          <a:prstGeom prst="line">
            <a:avLst/>
          </a:prstGeom>
          <a:noFill/>
          <a:ln w="38100">
            <a:solidFill>
              <a:srgbClr val="00A4FC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04800" y="94208"/>
            <a:ext cx="43622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1C3B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Key Takeaways</a:t>
            </a:r>
            <a:endParaRPr lang="en-US" sz="3600" dirty="0"/>
          </a:p>
        </p:txBody>
      </p:sp>
      <p:pic>
        <p:nvPicPr>
          <p:cNvPr id="4" name="Image 0" descr="/tmp/rasterized-gradient-6ae7521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989558"/>
            <a:ext cx="8534400" cy="947142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95300" y="1180058"/>
            <a:ext cx="4167950" cy="232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833"/>
              </a:lnSpc>
              <a:spcAft>
                <a:spcPts val="750"/>
              </a:spcAft>
              <a:buNone/>
            </a:pPr>
            <a:r>
              <a:rPr lang="en-US" sz="1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Digital Forensics = Science + Art</a:t>
            </a:r>
            <a:endParaRPr lang="en-US" sz="1650" dirty="0"/>
          </a:p>
        </p:txBody>
      </p:sp>
      <p:sp>
        <p:nvSpPr>
          <p:cNvPr id="6" name="Text 3"/>
          <p:cNvSpPr/>
          <p:nvPr/>
        </p:nvSpPr>
        <p:spPr>
          <a:xfrm>
            <a:off x="495300" y="1508075"/>
            <a:ext cx="8316468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75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Rigorous methodology combined with deep technical knowledge and investigative intuition</a:t>
            </a:r>
            <a:endParaRPr lang="en-US" sz="1125" dirty="0"/>
          </a:p>
        </p:txBody>
      </p:sp>
      <p:sp>
        <p:nvSpPr>
          <p:cNvPr id="7" name="Text 4"/>
          <p:cNvSpPr/>
          <p:nvPr/>
        </p:nvSpPr>
        <p:spPr>
          <a:xfrm>
            <a:off x="304800" y="2012900"/>
            <a:ext cx="2730996" cy="891480"/>
          </a:xfrm>
          <a:prstGeom prst="roundRect">
            <a:avLst>
              <a:gd name="adj" fmla="val 4274"/>
            </a:avLst>
          </a:prstGeom>
          <a:solidFill>
            <a:srgbClr val="F8F9FA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Shape 5"/>
          <p:cNvSpPr/>
          <p:nvPr/>
        </p:nvSpPr>
        <p:spPr>
          <a:xfrm>
            <a:off x="333375" y="2012900"/>
            <a:ext cx="0" cy="891480"/>
          </a:xfrm>
          <a:prstGeom prst="line">
            <a:avLst/>
          </a:prstGeom>
          <a:noFill/>
          <a:ln w="57150">
            <a:solidFill>
              <a:srgbClr val="00A4FC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14350" y="2203400"/>
            <a:ext cx="2416427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0"/>
              </a:lnSpc>
              <a:spcBef>
                <a:spcPts val="300"/>
              </a:spcBef>
              <a:spcAft>
                <a:spcPts val="450"/>
              </a:spcAft>
              <a:buNone/>
            </a:pPr>
            <a:r>
              <a:rPr lang="en-US" sz="1500" b="1" dirty="0">
                <a:solidFill>
                  <a:srgbClr val="1C3B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Foundation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514350" y="2527250"/>
            <a:ext cx="2416427" cy="186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47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0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Chain of custody is paramount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3111996" y="2012900"/>
            <a:ext cx="2730996" cy="891480"/>
          </a:xfrm>
          <a:prstGeom prst="roundRect">
            <a:avLst>
              <a:gd name="adj" fmla="val 4274"/>
            </a:avLst>
          </a:prstGeom>
          <a:solidFill>
            <a:srgbClr val="F8F9FA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Shape 9"/>
          <p:cNvSpPr/>
          <p:nvPr/>
        </p:nvSpPr>
        <p:spPr>
          <a:xfrm>
            <a:off x="3140571" y="2012900"/>
            <a:ext cx="0" cy="891480"/>
          </a:xfrm>
          <a:prstGeom prst="line">
            <a:avLst/>
          </a:prstGeom>
          <a:noFill/>
          <a:ln w="57150">
            <a:solidFill>
              <a:srgbClr val="00A4FC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3321546" y="2203400"/>
            <a:ext cx="2416427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0"/>
              </a:lnSpc>
              <a:spcBef>
                <a:spcPts val="300"/>
              </a:spcBef>
              <a:spcAft>
                <a:spcPts val="450"/>
              </a:spcAft>
              <a:buNone/>
            </a:pPr>
            <a:r>
              <a:rPr lang="en-US" sz="1500" b="1" dirty="0">
                <a:solidFill>
                  <a:srgbClr val="1C3B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Methodology</a:t>
            </a:r>
            <a:endParaRPr lang="en-US" sz="1500" dirty="0"/>
          </a:p>
        </p:txBody>
      </p:sp>
      <p:sp>
        <p:nvSpPr>
          <p:cNvPr id="14" name="Text 11"/>
          <p:cNvSpPr/>
          <p:nvPr/>
        </p:nvSpPr>
        <p:spPr>
          <a:xfrm>
            <a:off x="3321546" y="2527250"/>
            <a:ext cx="2416427" cy="186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47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0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Layered analysis reveals hidden truths</a:t>
            </a:r>
            <a:endParaRPr lang="en-US" sz="1050" dirty="0"/>
          </a:p>
        </p:txBody>
      </p:sp>
      <p:sp>
        <p:nvSpPr>
          <p:cNvPr id="15" name="Text 12"/>
          <p:cNvSpPr/>
          <p:nvPr/>
        </p:nvSpPr>
        <p:spPr>
          <a:xfrm>
            <a:off x="5919192" y="2012900"/>
            <a:ext cx="2730996" cy="891480"/>
          </a:xfrm>
          <a:prstGeom prst="roundRect">
            <a:avLst>
              <a:gd name="adj" fmla="val 4274"/>
            </a:avLst>
          </a:prstGeom>
          <a:solidFill>
            <a:srgbClr val="F8F9FA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6" name="Shape 13"/>
          <p:cNvSpPr/>
          <p:nvPr/>
        </p:nvSpPr>
        <p:spPr>
          <a:xfrm>
            <a:off x="5947767" y="2012900"/>
            <a:ext cx="0" cy="891480"/>
          </a:xfrm>
          <a:prstGeom prst="line">
            <a:avLst/>
          </a:prstGeom>
          <a:noFill/>
          <a:ln w="57150">
            <a:solidFill>
              <a:srgbClr val="00A4FC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128742" y="2203400"/>
            <a:ext cx="2416427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0"/>
              </a:lnSpc>
              <a:spcBef>
                <a:spcPts val="300"/>
              </a:spcBef>
              <a:spcAft>
                <a:spcPts val="450"/>
              </a:spcAft>
              <a:buNone/>
            </a:pPr>
            <a:r>
              <a:rPr lang="en-US" sz="1500" b="1" dirty="0">
                <a:solidFill>
                  <a:srgbClr val="1C3B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Power</a:t>
            </a:r>
            <a:endParaRPr lang="en-US" sz="1500" dirty="0"/>
          </a:p>
        </p:txBody>
      </p:sp>
      <p:sp>
        <p:nvSpPr>
          <p:cNvPr id="18" name="Text 15"/>
          <p:cNvSpPr/>
          <p:nvPr/>
        </p:nvSpPr>
        <p:spPr>
          <a:xfrm>
            <a:off x="6128742" y="2527250"/>
            <a:ext cx="2416427" cy="186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47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0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Timeline analysis creates narratives</a:t>
            </a:r>
            <a:endParaRPr lang="en-US" sz="1050" dirty="0"/>
          </a:p>
        </p:txBody>
      </p:sp>
      <p:sp>
        <p:nvSpPr>
          <p:cNvPr id="19" name="Text 16"/>
          <p:cNvSpPr/>
          <p:nvPr/>
        </p:nvSpPr>
        <p:spPr>
          <a:xfrm>
            <a:off x="304800" y="2980581"/>
            <a:ext cx="8534400" cy="1181100"/>
          </a:xfrm>
          <a:prstGeom prst="roundRect">
            <a:avLst>
              <a:gd name="adj" fmla="val 6452"/>
            </a:avLst>
          </a:prstGeom>
          <a:solidFill>
            <a:srgbClr val="D4EDDA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0" name="Shape 17"/>
          <p:cNvSpPr/>
          <p:nvPr/>
        </p:nvSpPr>
        <p:spPr>
          <a:xfrm>
            <a:off x="333375" y="2980581"/>
            <a:ext cx="0" cy="1181100"/>
          </a:xfrm>
          <a:prstGeom prst="line">
            <a:avLst/>
          </a:prstGeom>
          <a:noFill/>
          <a:ln w="57150">
            <a:solidFill>
              <a:srgbClr val="28A745"/>
            </a:solidFill>
            <a:prstDash val="solid"/>
          </a:ln>
        </p:spPr>
      </p:sp>
      <p:sp>
        <p:nvSpPr>
          <p:cNvPr id="21" name="Text 18"/>
          <p:cNvSpPr/>
          <p:nvPr/>
        </p:nvSpPr>
        <p:spPr>
          <a:xfrm>
            <a:off x="533400" y="3190131"/>
            <a:ext cx="8297037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0"/>
              </a:lnSpc>
              <a:spcBef>
                <a:spcPts val="300"/>
              </a:spcBef>
              <a:spcAft>
                <a:spcPts val="750"/>
              </a:spcAft>
              <a:buNone/>
            </a:pPr>
            <a:r>
              <a:rPr lang="en-US" sz="1500" b="1" dirty="0">
                <a:solidFill>
                  <a:srgbClr val="28A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Future</a:t>
            </a:r>
            <a:endParaRPr lang="en-US" sz="1500" dirty="0"/>
          </a:p>
        </p:txBody>
      </p:sp>
      <p:sp>
        <p:nvSpPr>
          <p:cNvPr id="22" name="Text 19"/>
          <p:cNvSpPr/>
          <p:nvPr/>
        </p:nvSpPr>
        <p:spPr>
          <a:xfrm>
            <a:off x="533400" y="3552081"/>
            <a:ext cx="8297037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75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125" dirty="0">
                <a:solidFill>
                  <a:srgbClr val="1C2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 adversaries grow more sophisticated, investigators must continuously adapt, focusing not just on data recovery but on proving intent to deceive</a:t>
            </a:r>
            <a:endParaRPr lang="en-US" sz="1125" dirty="0"/>
          </a:p>
        </p:txBody>
      </p:sp>
      <p:sp>
        <p:nvSpPr>
          <p:cNvPr id="23" name="Text 20"/>
          <p:cNvSpPr/>
          <p:nvPr/>
        </p:nvSpPr>
        <p:spPr>
          <a:xfrm>
            <a:off x="219456" y="4428381"/>
            <a:ext cx="8705088" cy="239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350" i="1" dirty="0">
                <a:solidFill>
                  <a:srgbClr val="1C3B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stakes in digital forensics are higher than ever</a:t>
            </a:r>
            <a:endParaRPr lang="en-US" sz="13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F9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04800" y="1257300"/>
            <a:ext cx="8534400" cy="0"/>
          </a:xfrm>
          <a:prstGeom prst="line">
            <a:avLst/>
          </a:prstGeom>
          <a:noFill/>
          <a:ln w="38100">
            <a:solidFill>
              <a:srgbClr val="00A4FC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04800" y="666750"/>
            <a:ext cx="43622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1C3B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Agenda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304800" y="1771650"/>
            <a:ext cx="8534400" cy="2705100"/>
          </a:xfrm>
          <a:prstGeom prst="rect">
            <a:avLst/>
          </a:prstGeom>
          <a:noFill/>
          <a:ln/>
        </p:spPr>
        <p:txBody>
          <a:bodyPr wrap="square" lIns="95250" tIns="0" rIns="0" bIns="0" rtlCol="0" anchor="t"/>
          <a:lstStyle/>
          <a:p>
            <a:pPr algn="l" marL="95250" indent="-9525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C2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is Digital Forensics?</a:t>
            </a:r>
            <a:endParaRPr lang="en-US" sz="1350" dirty="0"/>
          </a:p>
          <a:p>
            <a:pPr algn="l" marL="95250" indent="-9525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C2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Evidence Acquisition Process</a:t>
            </a:r>
            <a:endParaRPr lang="en-US" sz="1350" dirty="0"/>
          </a:p>
          <a:p>
            <a:pPr algn="l" marL="95250" indent="-9525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C2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Chain of Custody</a:t>
            </a:r>
            <a:endParaRPr lang="en-US" sz="1350" dirty="0"/>
          </a:p>
          <a:p>
            <a:pPr algn="l" marL="95250" indent="-9525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C2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Layered Analysis Approach</a:t>
            </a:r>
            <a:endParaRPr lang="en-US" sz="1350" dirty="0"/>
          </a:p>
          <a:p>
            <a:pPr algn="l" marL="95250" indent="-9525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C2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Types of Hidden Data</a:t>
            </a:r>
            <a:endParaRPr lang="en-US" sz="1350" dirty="0"/>
          </a:p>
          <a:p>
            <a:pPr algn="l" marL="95250" indent="-9525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C2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File Recovery Techniques</a:t>
            </a:r>
            <a:endParaRPr lang="en-US" sz="1350" dirty="0"/>
          </a:p>
          <a:p>
            <a:pPr algn="l" marL="95250" indent="-9525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C2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Timeline Analysis</a:t>
            </a:r>
            <a:endParaRPr lang="en-US" sz="1350" dirty="0"/>
          </a:p>
          <a:p>
            <a:pPr algn="l" marL="95250" indent="-9525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C2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Evolving Challenges</a:t>
            </a:r>
            <a:endParaRPr lang="en-US" sz="1350" dirty="0"/>
          </a:p>
          <a:p>
            <a:pPr algn="l" marL="95250" indent="-9525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C2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Key Takeaways</a:t>
            </a:r>
            <a:endParaRPr lang="en-US" sz="13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F9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04800" y="904577"/>
            <a:ext cx="8534400" cy="0"/>
          </a:xfrm>
          <a:prstGeom prst="line">
            <a:avLst/>
          </a:prstGeom>
          <a:noFill/>
          <a:ln w="38100">
            <a:solidFill>
              <a:srgbClr val="00A4FC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04800" y="314027"/>
            <a:ext cx="583901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1C3B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is Digital Forensics?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304800" y="1304627"/>
            <a:ext cx="8705088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0"/>
              </a:lnSpc>
              <a:spcBef>
                <a:spcPts val="300"/>
              </a:spcBef>
              <a:spcAft>
                <a:spcPts val="1200"/>
              </a:spcAft>
              <a:buNone/>
            </a:pPr>
            <a:r>
              <a:rPr lang="en-US" sz="1350" i="1" dirty="0">
                <a:solidFill>
                  <a:srgbClr val="5D6D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"Digital archaeology: transforming fragmented zeros and ones into compelling stories"</a:t>
            </a:r>
            <a:endParaRPr lang="en-US" sz="1350" dirty="0"/>
          </a:p>
        </p:txBody>
      </p:sp>
      <p:sp>
        <p:nvSpPr>
          <p:cNvPr id="5" name="Text 3"/>
          <p:cNvSpPr/>
          <p:nvPr/>
        </p:nvSpPr>
        <p:spPr>
          <a:xfrm>
            <a:off x="304800" y="1876127"/>
            <a:ext cx="4362260" cy="2750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67"/>
              </a:lnSpc>
              <a:buNone/>
            </a:pPr>
            <a:r>
              <a:rPr lang="en-US" sz="1950" b="1" dirty="0">
                <a:solidFill>
                  <a:srgbClr val="1C3B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Core Principles</a:t>
            </a:r>
            <a:endParaRPr lang="en-US" sz="1950" dirty="0"/>
          </a:p>
        </p:txBody>
      </p:sp>
      <p:sp>
        <p:nvSpPr>
          <p:cNvPr id="6" name="Text 4"/>
          <p:cNvSpPr/>
          <p:nvPr/>
        </p:nvSpPr>
        <p:spPr>
          <a:xfrm>
            <a:off x="304800" y="2303562"/>
            <a:ext cx="8534400" cy="876300"/>
          </a:xfrm>
          <a:prstGeom prst="rect">
            <a:avLst/>
          </a:prstGeom>
          <a:noFill/>
          <a:ln/>
        </p:spPr>
        <p:txBody>
          <a:bodyPr wrap="square" lIns="76200" tIns="0" rIns="0" bIns="0" rtlCol="0" anchor="t"/>
          <a:lstStyle/>
          <a:p>
            <a:pPr algn="l" marL="76200" indent="-7620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Scientific methodology: observe, collect, hypothesize, test</a:t>
            </a:r>
            <a:endParaRPr lang="en-US" sz="1350" dirty="0"/>
          </a:p>
          <a:p>
            <a:pPr algn="l" marL="76200" indent="-7620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Evidence preservation: even opening a file can destroy critical evidence</a:t>
            </a:r>
            <a:endParaRPr lang="en-US" sz="1350" dirty="0"/>
          </a:p>
          <a:p>
            <a:pPr algn="l" marL="76200" indent="-7620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Requires surgical precision in handling</a:t>
            </a:r>
            <a:endParaRPr lang="en-US" sz="1350" dirty="0"/>
          </a:p>
        </p:txBody>
      </p:sp>
      <p:sp>
        <p:nvSpPr>
          <p:cNvPr id="7" name="Text 5"/>
          <p:cNvSpPr/>
          <p:nvPr/>
        </p:nvSpPr>
        <p:spPr>
          <a:xfrm>
            <a:off x="304800" y="3484662"/>
            <a:ext cx="8534400" cy="1078111"/>
          </a:xfrm>
          <a:prstGeom prst="roundRect">
            <a:avLst>
              <a:gd name="adj" fmla="val 3534"/>
            </a:avLst>
          </a:prstGeom>
          <a:solidFill>
            <a:srgbClr val="F8F9FA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Shape 6"/>
          <p:cNvSpPr/>
          <p:nvPr/>
        </p:nvSpPr>
        <p:spPr>
          <a:xfrm>
            <a:off x="333375" y="3484662"/>
            <a:ext cx="0" cy="1078111"/>
          </a:xfrm>
          <a:prstGeom prst="line">
            <a:avLst/>
          </a:prstGeom>
          <a:noFill/>
          <a:ln w="57150">
            <a:solidFill>
              <a:srgbClr val="00A4FC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533400" y="3694212"/>
            <a:ext cx="8297037" cy="239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89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350" b="1" dirty="0">
                <a:solidFill>
                  <a:srgbClr val="1C3B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Stakes</a:t>
            </a:r>
            <a:endParaRPr lang="en-US" sz="1350" dirty="0"/>
          </a:p>
        </p:txBody>
      </p:sp>
      <p:sp>
        <p:nvSpPr>
          <p:cNvPr id="10" name="Text 8"/>
          <p:cNvSpPr/>
          <p:nvPr/>
        </p:nvSpPr>
        <p:spPr>
          <a:xfrm>
            <a:off x="533400" y="4086523"/>
            <a:ext cx="8297037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50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Quality and admissibility hinges on investigator skill and adherence to procedure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04800" y="934194"/>
            <a:ext cx="8534400" cy="0"/>
          </a:xfrm>
          <a:prstGeom prst="line">
            <a:avLst/>
          </a:prstGeom>
          <a:noFill/>
          <a:ln w="38100">
            <a:solidFill>
              <a:srgbClr val="00A4FC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04800" y="343644"/>
            <a:ext cx="470230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1C3B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Evidence Acquisition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304800" y="1520875"/>
            <a:ext cx="2147126" cy="2539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800" b="1" dirty="0">
                <a:solidFill>
                  <a:srgbClr val="1C3B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Physical Control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304800" y="1850975"/>
            <a:ext cx="4191000" cy="1181100"/>
          </a:xfrm>
          <a:prstGeom prst="rect">
            <a:avLst/>
          </a:prstGeom>
          <a:noFill/>
          <a:ln/>
        </p:spPr>
        <p:txBody>
          <a:bodyPr wrap="square" lIns="76200" tIns="0" rIns="0" bIns="0" rtlCol="0" anchor="t"/>
          <a:lstStyle/>
          <a:p>
            <a:pPr algn="l" marL="76200" indent="-7620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Secure the scene immediately</a:t>
            </a:r>
            <a:endParaRPr lang="en-US" sz="1350" dirty="0"/>
          </a:p>
          <a:p>
            <a:pPr algn="l" marL="76200" indent="-7620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Prevent device access</a:t>
            </a:r>
            <a:endParaRPr lang="en-US" sz="1350" dirty="0"/>
          </a:p>
          <a:p>
            <a:pPr algn="l" marL="76200" indent="-7620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Photograph screen state first</a:t>
            </a:r>
            <a:endParaRPr lang="en-US" sz="1350" dirty="0"/>
          </a:p>
          <a:p>
            <a:pPr algn="l" marL="76200" indent="-7620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Assess risk vs. volatile data</a:t>
            </a:r>
            <a:endParaRPr lang="en-US" sz="1350" dirty="0"/>
          </a:p>
        </p:txBody>
      </p:sp>
      <p:sp>
        <p:nvSpPr>
          <p:cNvPr id="6" name="Text 4"/>
          <p:cNvSpPr/>
          <p:nvPr/>
        </p:nvSpPr>
        <p:spPr>
          <a:xfrm>
            <a:off x="4648200" y="1258044"/>
            <a:ext cx="2613470" cy="2539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800" b="1" dirty="0">
                <a:solidFill>
                  <a:srgbClr val="1C3B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Critical Decision Points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4648200" y="1588145"/>
            <a:ext cx="4191000" cy="767655"/>
          </a:xfrm>
          <a:prstGeom prst="roundRect">
            <a:avLst>
              <a:gd name="adj" fmla="val 4963"/>
            </a:avLst>
          </a:prstGeom>
          <a:solidFill>
            <a:srgbClr val="FFF3CD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Shape 6"/>
          <p:cNvSpPr/>
          <p:nvPr/>
        </p:nvSpPr>
        <p:spPr>
          <a:xfrm>
            <a:off x="4676775" y="1588145"/>
            <a:ext cx="0" cy="767655"/>
          </a:xfrm>
          <a:prstGeom prst="line">
            <a:avLst/>
          </a:prstGeom>
          <a:noFill/>
          <a:ln w="57150">
            <a:solidFill>
              <a:srgbClr val="FFC107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4838700" y="1759595"/>
            <a:ext cx="3944493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75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125" b="1" dirty="0">
                <a:solidFill>
                  <a:srgbClr val="1C2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Volatile Data</a:t>
            </a:r>
            <a:endParaRPr lang="en-US" sz="1125" dirty="0"/>
          </a:p>
        </p:txBody>
      </p:sp>
      <p:sp>
        <p:nvSpPr>
          <p:cNvPr id="10" name="Text 8"/>
          <p:cNvSpPr/>
          <p:nvPr/>
        </p:nvSpPr>
        <p:spPr>
          <a:xfrm>
            <a:off x="4838700" y="1997720"/>
            <a:ext cx="3944493" cy="186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47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0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RAM contents - lost when power fails</a:t>
            </a:r>
            <a:endParaRPr lang="en-US" sz="1050" dirty="0"/>
          </a:p>
        </p:txBody>
      </p:sp>
      <p:sp>
        <p:nvSpPr>
          <p:cNvPr id="11" name="Text 9"/>
          <p:cNvSpPr/>
          <p:nvPr/>
        </p:nvSpPr>
        <p:spPr>
          <a:xfrm>
            <a:off x="4648200" y="2527250"/>
            <a:ext cx="4191000" cy="767655"/>
          </a:xfrm>
          <a:prstGeom prst="roundRect">
            <a:avLst>
              <a:gd name="adj" fmla="val 4963"/>
            </a:avLst>
          </a:prstGeom>
          <a:solidFill>
            <a:srgbClr val="F8D7DA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Shape 10"/>
          <p:cNvSpPr/>
          <p:nvPr/>
        </p:nvSpPr>
        <p:spPr>
          <a:xfrm>
            <a:off x="4676775" y="2527250"/>
            <a:ext cx="0" cy="767655"/>
          </a:xfrm>
          <a:prstGeom prst="line">
            <a:avLst/>
          </a:prstGeom>
          <a:noFill/>
          <a:ln w="57150">
            <a:solidFill>
              <a:srgbClr val="DC3545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4838700" y="2698700"/>
            <a:ext cx="3944493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75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125" b="1" dirty="0">
                <a:solidFill>
                  <a:srgbClr val="1C2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Power Decision</a:t>
            </a:r>
            <a:endParaRPr lang="en-US" sz="1125" dirty="0"/>
          </a:p>
        </p:txBody>
      </p:sp>
      <p:sp>
        <p:nvSpPr>
          <p:cNvPr id="14" name="Text 12"/>
          <p:cNvSpPr/>
          <p:nvPr/>
        </p:nvSpPr>
        <p:spPr>
          <a:xfrm>
            <a:off x="4838700" y="2936825"/>
            <a:ext cx="3944493" cy="186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47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0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Pull plug to stop harm or preserve volatile evidence?</a:t>
            </a:r>
            <a:endParaRPr lang="en-US" sz="1050" dirty="0"/>
          </a:p>
        </p:txBody>
      </p:sp>
      <p:sp>
        <p:nvSpPr>
          <p:cNvPr id="15" name="Text 13"/>
          <p:cNvSpPr/>
          <p:nvPr/>
        </p:nvSpPr>
        <p:spPr>
          <a:xfrm>
            <a:off x="304800" y="3561606"/>
            <a:ext cx="8534400" cy="971550"/>
          </a:xfrm>
          <a:prstGeom prst="roundRect">
            <a:avLst>
              <a:gd name="adj" fmla="val 3922"/>
            </a:avLst>
          </a:prstGeom>
          <a:solidFill>
            <a:srgbClr val="D1ECF1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6" name="Shape 14"/>
          <p:cNvSpPr/>
          <p:nvPr/>
        </p:nvSpPr>
        <p:spPr>
          <a:xfrm>
            <a:off x="333375" y="3561606"/>
            <a:ext cx="0" cy="971550"/>
          </a:xfrm>
          <a:prstGeom prst="line">
            <a:avLst/>
          </a:prstGeom>
          <a:noFill/>
          <a:ln w="57150">
            <a:solidFill>
              <a:srgbClr val="00A4FC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514350" y="3752106"/>
            <a:ext cx="8335899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0"/>
              </a:lnSpc>
              <a:spcBef>
                <a:spcPts val="300"/>
              </a:spcBef>
              <a:spcAft>
                <a:spcPts val="450"/>
              </a:spcAft>
              <a:buNone/>
            </a:pPr>
            <a:r>
              <a:rPr lang="en-US" sz="1500" b="1" dirty="0">
                <a:solidFill>
                  <a:srgbClr val="1C3B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First Priority</a:t>
            </a:r>
            <a:endParaRPr lang="en-US" sz="1500" dirty="0"/>
          </a:p>
        </p:txBody>
      </p:sp>
      <p:sp>
        <p:nvSpPr>
          <p:cNvPr id="18" name="Text 16"/>
          <p:cNvSpPr/>
          <p:nvPr/>
        </p:nvSpPr>
        <p:spPr>
          <a:xfrm>
            <a:off x="514350" y="4075956"/>
            <a:ext cx="8335899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50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Create live RAM image before powering down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F9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04800" y="1003399"/>
            <a:ext cx="8534400" cy="0"/>
          </a:xfrm>
          <a:prstGeom prst="line">
            <a:avLst/>
          </a:prstGeom>
          <a:noFill/>
          <a:ln w="38100">
            <a:solidFill>
              <a:srgbClr val="00A4FC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04800" y="412849"/>
            <a:ext cx="43622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1C3B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Chain of Custody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304800" y="1365349"/>
            <a:ext cx="8705088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350" i="1" dirty="0">
                <a:solidFill>
                  <a:srgbClr val="00A4F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"Documentation IS the defense of the evidence"</a:t>
            </a:r>
            <a:endParaRPr lang="en-US" sz="1350" dirty="0"/>
          </a:p>
        </p:txBody>
      </p:sp>
      <p:sp>
        <p:nvSpPr>
          <p:cNvPr id="5" name="Text 3"/>
          <p:cNvSpPr/>
          <p:nvPr/>
        </p:nvSpPr>
        <p:spPr>
          <a:xfrm>
            <a:off x="304800" y="1822549"/>
            <a:ext cx="2778633" cy="2539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800" b="1" dirty="0">
                <a:solidFill>
                  <a:srgbClr val="1C3B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Required Documentation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304800" y="2152650"/>
            <a:ext cx="4191000" cy="1181100"/>
          </a:xfrm>
          <a:prstGeom prst="rect">
            <a:avLst/>
          </a:prstGeom>
          <a:noFill/>
          <a:ln/>
        </p:spPr>
        <p:txBody>
          <a:bodyPr wrap="square" lIns="76200" tIns="0" rIns="0" bIns="0" rtlCol="0" anchor="t"/>
          <a:lstStyle/>
          <a:p>
            <a:pPr algn="l" marL="76200" indent="-7620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Who touched evidence and when</a:t>
            </a:r>
            <a:endParaRPr lang="en-US" sz="1350" dirty="0"/>
          </a:p>
          <a:p>
            <a:pPr algn="l" marL="76200" indent="-7620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Where moved and how transported</a:t>
            </a:r>
            <a:endParaRPr lang="en-US" sz="1350" dirty="0"/>
          </a:p>
          <a:p>
            <a:pPr algn="l" marL="76200" indent="-7620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Packaging and storage methods</a:t>
            </a:r>
            <a:endParaRPr lang="en-US" sz="1350" dirty="0"/>
          </a:p>
          <a:p>
            <a:pPr algn="l" marL="76200" indent="-7620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Environmental conditions</a:t>
            </a:r>
            <a:endParaRPr lang="en-US" sz="1350" dirty="0"/>
          </a:p>
        </p:txBody>
      </p:sp>
      <p:sp>
        <p:nvSpPr>
          <p:cNvPr id="7" name="Text 5"/>
          <p:cNvSpPr/>
          <p:nvPr/>
        </p:nvSpPr>
        <p:spPr>
          <a:xfrm>
            <a:off x="304800" y="3562350"/>
            <a:ext cx="2147126" cy="2539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000"/>
              </a:lnSpc>
              <a:spcBef>
                <a:spcPts val="1200"/>
              </a:spcBef>
              <a:buNone/>
            </a:pPr>
            <a:r>
              <a:rPr lang="en-US" sz="1800" b="1" dirty="0">
                <a:solidFill>
                  <a:srgbClr val="1C3B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Physical Handling</a:t>
            </a: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304800" y="3892451"/>
            <a:ext cx="4191000" cy="571500"/>
          </a:xfrm>
          <a:prstGeom prst="rect">
            <a:avLst/>
          </a:prstGeom>
          <a:noFill/>
          <a:ln/>
        </p:spPr>
        <p:txBody>
          <a:bodyPr wrap="square" lIns="76200" tIns="0" rIns="0" bIns="0" rtlCol="0" anchor="t"/>
          <a:lstStyle/>
          <a:p>
            <a:pPr algn="l" marL="76200" indent="-7620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Anti-static bags for media</a:t>
            </a:r>
            <a:endParaRPr lang="en-US" sz="1350" dirty="0"/>
          </a:p>
          <a:p>
            <a:pPr algn="l" marL="76200" indent="-7620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Temperature and humidity control</a:t>
            </a:r>
            <a:endParaRPr lang="en-US" sz="1350" dirty="0"/>
          </a:p>
        </p:txBody>
      </p:sp>
      <p:sp>
        <p:nvSpPr>
          <p:cNvPr id="9" name="Text 7"/>
          <p:cNvSpPr/>
          <p:nvPr/>
        </p:nvSpPr>
        <p:spPr>
          <a:xfrm>
            <a:off x="4648200" y="2026890"/>
            <a:ext cx="4191000" cy="994321"/>
          </a:xfrm>
          <a:prstGeom prst="roundRect">
            <a:avLst>
              <a:gd name="adj" fmla="val 3832"/>
            </a:avLst>
          </a:prstGeom>
          <a:solidFill>
            <a:srgbClr val="F8D7DA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Shape 8"/>
          <p:cNvSpPr/>
          <p:nvPr/>
        </p:nvSpPr>
        <p:spPr>
          <a:xfrm>
            <a:off x="4676775" y="2026890"/>
            <a:ext cx="0" cy="994321"/>
          </a:xfrm>
          <a:prstGeom prst="line">
            <a:avLst/>
          </a:prstGeom>
          <a:noFill/>
          <a:ln w="57150">
            <a:solidFill>
              <a:srgbClr val="DC3545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876800" y="2236440"/>
            <a:ext cx="3866769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0"/>
              </a:lnSpc>
              <a:spcBef>
                <a:spcPts val="300"/>
              </a:spcBef>
              <a:spcAft>
                <a:spcPts val="750"/>
              </a:spcAft>
              <a:buNone/>
            </a:pPr>
            <a:r>
              <a:rPr lang="en-US" sz="1500" b="1" dirty="0">
                <a:solidFill>
                  <a:srgbClr val="DC35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Critical Rule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4876800" y="2598390"/>
            <a:ext cx="3866769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8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20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Break the chain and evidence becomes inadmissible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4648200" y="3230761"/>
            <a:ext cx="4191000" cy="1028700"/>
          </a:xfrm>
          <a:prstGeom prst="roundRect">
            <a:avLst>
              <a:gd name="adj" fmla="val 3704"/>
            </a:avLst>
          </a:prstGeom>
          <a:solidFill>
            <a:srgbClr val="F8F9FA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Shape 12"/>
          <p:cNvSpPr/>
          <p:nvPr/>
        </p:nvSpPr>
        <p:spPr>
          <a:xfrm>
            <a:off x="4676775" y="3230761"/>
            <a:ext cx="0" cy="1028700"/>
          </a:xfrm>
          <a:prstGeom prst="line">
            <a:avLst/>
          </a:prstGeom>
          <a:noFill/>
          <a:ln w="57150">
            <a:solidFill>
              <a:srgbClr val="00A4FC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4876800" y="3440311"/>
            <a:ext cx="3866769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500" b="1" dirty="0">
                <a:solidFill>
                  <a:srgbClr val="1C3B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Standard</a:t>
            </a:r>
            <a:endParaRPr lang="en-US" sz="1500" dirty="0"/>
          </a:p>
        </p:txBody>
      </p:sp>
      <p:sp>
        <p:nvSpPr>
          <p:cNvPr id="16" name="Text 14"/>
          <p:cNvSpPr/>
          <p:nvPr/>
        </p:nvSpPr>
        <p:spPr>
          <a:xfrm>
            <a:off x="4876800" y="3783211"/>
            <a:ext cx="3866769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50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Prove nothing changed, even by accident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F9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04800" y="215057"/>
            <a:ext cx="8534400" cy="0"/>
          </a:xfrm>
          <a:prstGeom prst="line">
            <a:avLst/>
          </a:prstGeom>
          <a:noFill/>
          <a:ln w="38100">
            <a:solidFill>
              <a:srgbClr val="00A4FC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04800" y="-375493"/>
            <a:ext cx="61110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1C3B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Layered Analysis Approach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304800" y="462707"/>
            <a:ext cx="870508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200" dirty="0">
                <a:solidFill>
                  <a:srgbClr val="5D6D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Analysis proceeds from bottom up, separating raw data from interpreted information</a:t>
            </a:r>
            <a:endParaRPr lang="en-US" sz="1200" dirty="0"/>
          </a:p>
        </p:txBody>
      </p:sp>
      <p:pic>
        <p:nvPicPr>
          <p:cNvPr id="5" name="Image 0" descr="/tmp/rasterized-gradient-a5dc3766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805607"/>
            <a:ext cx="8534400" cy="760214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438150" y="938957"/>
            <a:ext cx="4226243" cy="2116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67"/>
              </a:lnSpc>
              <a:spcAft>
                <a:spcPts val="450"/>
              </a:spcAft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Layer 1: Physical Media</a:t>
            </a:r>
            <a:endParaRPr lang="en-US" sz="1500" dirty="0"/>
          </a:p>
        </p:txBody>
      </p:sp>
      <p:sp>
        <p:nvSpPr>
          <p:cNvPr id="7" name="Text 4"/>
          <p:cNvSpPr/>
          <p:nvPr/>
        </p:nvSpPr>
        <p:spPr>
          <a:xfrm>
            <a:off x="438150" y="1207740"/>
            <a:ext cx="8433054" cy="186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47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Raw sectors - pure ones and zeros</a:t>
            </a:r>
            <a:endParaRPr lang="en-US" sz="1050" dirty="0"/>
          </a:p>
        </p:txBody>
      </p:sp>
      <p:pic>
        <p:nvPicPr>
          <p:cNvPr id="8" name="Image 1" descr="/tmp/rasterized-gradient-9a90135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42021"/>
            <a:ext cx="8534400" cy="760214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38150" y="1775371"/>
            <a:ext cx="4226243" cy="2116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67"/>
              </a:lnSpc>
              <a:spcAft>
                <a:spcPts val="450"/>
              </a:spcAft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Layer 2: Volume Structure</a:t>
            </a:r>
            <a:endParaRPr lang="en-US" sz="1500" dirty="0"/>
          </a:p>
        </p:txBody>
      </p:sp>
      <p:sp>
        <p:nvSpPr>
          <p:cNvPr id="10" name="Text 6"/>
          <p:cNvSpPr/>
          <p:nvPr/>
        </p:nvSpPr>
        <p:spPr>
          <a:xfrm>
            <a:off x="438150" y="2044154"/>
            <a:ext cx="8433054" cy="186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47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Disk partitioning</a:t>
            </a:r>
            <a:endParaRPr lang="en-US" sz="1050" dirty="0"/>
          </a:p>
        </p:txBody>
      </p:sp>
      <p:pic>
        <p:nvPicPr>
          <p:cNvPr id="11" name="Image 2" descr="/tmp/rasterized-gradient-ee5e4780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478435"/>
            <a:ext cx="8534400" cy="760214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438150" y="2611785"/>
            <a:ext cx="4226243" cy="2116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67"/>
              </a:lnSpc>
              <a:spcAft>
                <a:spcPts val="450"/>
              </a:spcAft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Layer 3: File System</a:t>
            </a:r>
            <a:endParaRPr lang="en-US" sz="1500" dirty="0"/>
          </a:p>
        </p:txBody>
      </p:sp>
      <p:sp>
        <p:nvSpPr>
          <p:cNvPr id="13" name="Text 8"/>
          <p:cNvSpPr/>
          <p:nvPr/>
        </p:nvSpPr>
        <p:spPr>
          <a:xfrm>
            <a:off x="438150" y="2880568"/>
            <a:ext cx="8433054" cy="186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47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NTFS, FAT - the map of files</a:t>
            </a:r>
            <a:endParaRPr lang="en-US" sz="1050" dirty="0"/>
          </a:p>
        </p:txBody>
      </p:sp>
      <p:pic>
        <p:nvPicPr>
          <p:cNvPr id="14" name="Image 3" descr="/tmp/rasterized-gradient-146821cc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314849"/>
            <a:ext cx="8534400" cy="760214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438150" y="3448199"/>
            <a:ext cx="4226243" cy="2116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67"/>
              </a:lnSpc>
              <a:spcAft>
                <a:spcPts val="450"/>
              </a:spcAft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Layer 4: Application &amp; OS</a:t>
            </a:r>
            <a:endParaRPr lang="en-US" sz="1500" dirty="0"/>
          </a:p>
        </p:txBody>
      </p:sp>
      <p:sp>
        <p:nvSpPr>
          <p:cNvPr id="16" name="Text 10"/>
          <p:cNvSpPr/>
          <p:nvPr/>
        </p:nvSpPr>
        <p:spPr>
          <a:xfrm>
            <a:off x="438150" y="3716982"/>
            <a:ext cx="8433054" cy="186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47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Human-readable information</a:t>
            </a:r>
            <a:endParaRPr lang="en-US" sz="1050" dirty="0"/>
          </a:p>
        </p:txBody>
      </p:sp>
      <p:sp>
        <p:nvSpPr>
          <p:cNvPr id="17" name="Text 11"/>
          <p:cNvSpPr/>
          <p:nvPr/>
        </p:nvSpPr>
        <p:spPr>
          <a:xfrm>
            <a:off x="304800" y="4246513"/>
            <a:ext cx="8534400" cy="853380"/>
          </a:xfrm>
          <a:prstGeom prst="roundRect">
            <a:avLst>
              <a:gd name="adj" fmla="val 4465"/>
            </a:avLst>
          </a:prstGeom>
          <a:solidFill>
            <a:srgbClr val="F8F9FA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8" name="Shape 12"/>
          <p:cNvSpPr/>
          <p:nvPr/>
        </p:nvSpPr>
        <p:spPr>
          <a:xfrm>
            <a:off x="333375" y="4246513"/>
            <a:ext cx="0" cy="853380"/>
          </a:xfrm>
          <a:prstGeom prst="line">
            <a:avLst/>
          </a:prstGeom>
          <a:noFill/>
          <a:ln w="57150">
            <a:solidFill>
              <a:srgbClr val="00A4FC"/>
            </a:solidFill>
            <a:prstDash val="solid"/>
          </a:ln>
        </p:spPr>
      </p:sp>
      <p:sp>
        <p:nvSpPr>
          <p:cNvPr id="19" name="Text 13"/>
          <p:cNvSpPr/>
          <p:nvPr/>
        </p:nvSpPr>
        <p:spPr>
          <a:xfrm>
            <a:off x="495300" y="4417963"/>
            <a:ext cx="8374761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0"/>
              </a:lnSpc>
              <a:spcBef>
                <a:spcPts val="300"/>
              </a:spcBef>
              <a:spcAft>
                <a:spcPts val="450"/>
              </a:spcAft>
              <a:buNone/>
            </a:pPr>
            <a:r>
              <a:rPr lang="en-US" sz="1500" b="1" dirty="0">
                <a:solidFill>
                  <a:srgbClr val="1C3B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Key Distinction</a:t>
            </a:r>
            <a:endParaRPr lang="en-US" sz="1500" dirty="0"/>
          </a:p>
        </p:txBody>
      </p:sp>
      <p:sp>
        <p:nvSpPr>
          <p:cNvPr id="20" name="Text 14"/>
          <p:cNvSpPr/>
          <p:nvPr/>
        </p:nvSpPr>
        <p:spPr>
          <a:xfrm>
            <a:off x="495300" y="4741813"/>
            <a:ext cx="8374761" cy="186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47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050" b="1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Non-volatile:</a:t>
            </a:r>
            <a:pPr algn="l" indent="0" marL="0">
              <a:lnSpc>
                <a:spcPts val="147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0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Persists after power off | </a:t>
            </a:r>
            <a:pPr algn="l" indent="0" marL="0">
              <a:lnSpc>
                <a:spcPts val="147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050" b="1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Volatile:</a:t>
            </a:r>
            <a:pPr algn="l" indent="0" marL="0">
              <a:lnSpc>
                <a:spcPts val="147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0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Only in RAM while powered</a:t>
            </a:r>
            <a:endParaRPr lang="en-US" sz="10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9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04800" y="1130498"/>
            <a:ext cx="8534400" cy="0"/>
          </a:xfrm>
          <a:prstGeom prst="line">
            <a:avLst/>
          </a:prstGeom>
          <a:noFill/>
          <a:ln w="38100">
            <a:solidFill>
              <a:srgbClr val="00A4FC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04800" y="539948"/>
            <a:ext cx="474116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1C3B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Types of Hidden Data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304800" y="1454348"/>
            <a:ext cx="870508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200" i="1" dirty="0">
                <a:solidFill>
                  <a:srgbClr val="5D6D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Experienced adversaries know "delete" is often meaningless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304800" y="2006798"/>
            <a:ext cx="2743200" cy="2196703"/>
          </a:xfrm>
          <a:prstGeom prst="roundRect">
            <a:avLst>
              <a:gd name="adj" fmla="val 1734"/>
            </a:avLst>
          </a:prstGeom>
          <a:solidFill>
            <a:srgbClr val="F8F9FA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Shape 4"/>
          <p:cNvSpPr/>
          <p:nvPr/>
        </p:nvSpPr>
        <p:spPr>
          <a:xfrm>
            <a:off x="304800" y="2035373"/>
            <a:ext cx="2743200" cy="0"/>
          </a:xfrm>
          <a:prstGeom prst="line">
            <a:avLst/>
          </a:prstGeom>
          <a:noFill/>
          <a:ln w="57150">
            <a:solidFill>
              <a:srgbClr val="00A4F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457200" y="2216348"/>
            <a:ext cx="1253300" cy="232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833"/>
              </a:lnSpc>
              <a:spcAft>
                <a:spcPts val="750"/>
              </a:spcAft>
              <a:buNone/>
            </a:pPr>
            <a:r>
              <a:rPr lang="en-US" sz="1650" b="1" dirty="0">
                <a:solidFill>
                  <a:srgbClr val="1C3B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Metadata</a:t>
            </a:r>
            <a:endParaRPr lang="en-US" sz="1650" dirty="0"/>
          </a:p>
        </p:txBody>
      </p:sp>
      <p:sp>
        <p:nvSpPr>
          <p:cNvPr id="8" name="Text 6"/>
          <p:cNvSpPr/>
          <p:nvPr/>
        </p:nvSpPr>
        <p:spPr>
          <a:xfrm>
            <a:off x="457200" y="2544366"/>
            <a:ext cx="2487168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0"/>
              </a:lnSpc>
              <a:spcBef>
                <a:spcPts val="300"/>
              </a:spcBef>
              <a:spcAft>
                <a:spcPts val="450"/>
              </a:spcAft>
              <a:buNone/>
            </a:pPr>
            <a:r>
              <a:rPr lang="en-US" sz="1500" b="1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Data about data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457200" y="2868216"/>
            <a:ext cx="2438400" cy="876300"/>
          </a:xfrm>
          <a:prstGeom prst="rect">
            <a:avLst/>
          </a:prstGeom>
          <a:noFill/>
          <a:ln/>
        </p:spPr>
        <p:txBody>
          <a:bodyPr wrap="square" lIns="66675" tIns="0" rIns="0" bIns="0" rtlCol="0" anchor="t"/>
          <a:lstStyle/>
          <a:p>
            <a:pPr algn="l" marL="66675" indent="-66675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Creation and modified times</a:t>
            </a:r>
            <a:endParaRPr lang="en-US" sz="1350" dirty="0"/>
          </a:p>
          <a:p>
            <a:pPr algn="l" marL="66675" indent="-66675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Owner information</a:t>
            </a:r>
            <a:endParaRPr lang="en-US" sz="1350" dirty="0"/>
          </a:p>
          <a:p>
            <a:pPr algn="l" marL="66675" indent="-66675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File origin device</a:t>
            </a:r>
            <a:endParaRPr lang="en-US" sz="1350" dirty="0"/>
          </a:p>
        </p:txBody>
      </p:sp>
      <p:sp>
        <p:nvSpPr>
          <p:cNvPr id="10" name="Text 8"/>
          <p:cNvSpPr/>
          <p:nvPr/>
        </p:nvSpPr>
        <p:spPr>
          <a:xfrm>
            <a:off x="457200" y="3839766"/>
            <a:ext cx="2487168" cy="1732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365"/>
              </a:lnSpc>
              <a:spcBef>
                <a:spcPts val="750"/>
              </a:spcBef>
              <a:spcAft>
                <a:spcPts val="300"/>
              </a:spcAft>
              <a:buNone/>
            </a:pPr>
            <a:r>
              <a:rPr lang="en-US" sz="975" i="1" dirty="0">
                <a:solidFill>
                  <a:srgbClr val="5D6D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Altering leaves forensic trail</a:t>
            </a:r>
            <a:endParaRPr lang="en-US" sz="975" dirty="0"/>
          </a:p>
        </p:txBody>
      </p:sp>
      <p:sp>
        <p:nvSpPr>
          <p:cNvPr id="11" name="Text 9"/>
          <p:cNvSpPr/>
          <p:nvPr/>
        </p:nvSpPr>
        <p:spPr>
          <a:xfrm>
            <a:off x="3200400" y="1873448"/>
            <a:ext cx="2743200" cy="2463403"/>
          </a:xfrm>
          <a:prstGeom prst="roundRect">
            <a:avLst>
              <a:gd name="adj" fmla="val 1547"/>
            </a:avLst>
          </a:prstGeom>
          <a:solidFill>
            <a:srgbClr val="F8F9FA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Shape 10"/>
          <p:cNvSpPr/>
          <p:nvPr/>
        </p:nvSpPr>
        <p:spPr>
          <a:xfrm>
            <a:off x="3200400" y="1902023"/>
            <a:ext cx="2743200" cy="0"/>
          </a:xfrm>
          <a:prstGeom prst="line">
            <a:avLst/>
          </a:prstGeom>
          <a:noFill/>
          <a:ln w="57150">
            <a:solidFill>
              <a:srgbClr val="00A4FC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3352800" y="2082998"/>
            <a:ext cx="1651635" cy="232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833"/>
              </a:lnSpc>
              <a:spcAft>
                <a:spcPts val="750"/>
              </a:spcAft>
              <a:buNone/>
            </a:pPr>
            <a:r>
              <a:rPr lang="en-US" sz="1650" b="1" dirty="0">
                <a:solidFill>
                  <a:srgbClr val="1C3B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Residual Data</a:t>
            </a:r>
            <a:endParaRPr lang="en-US" sz="1650" dirty="0"/>
          </a:p>
        </p:txBody>
      </p:sp>
      <p:sp>
        <p:nvSpPr>
          <p:cNvPr id="14" name="Text 12"/>
          <p:cNvSpPr/>
          <p:nvPr/>
        </p:nvSpPr>
        <p:spPr>
          <a:xfrm>
            <a:off x="3352800" y="2411016"/>
            <a:ext cx="2487168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0"/>
              </a:lnSpc>
              <a:spcBef>
                <a:spcPts val="300"/>
              </a:spcBef>
              <a:spcAft>
                <a:spcPts val="450"/>
              </a:spcAft>
              <a:buNone/>
            </a:pPr>
            <a:r>
              <a:rPr lang="en-US" sz="1500" b="1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Deleted not erased</a:t>
            </a:r>
            <a:endParaRPr lang="en-US" sz="1500" dirty="0"/>
          </a:p>
        </p:txBody>
      </p:sp>
      <p:sp>
        <p:nvSpPr>
          <p:cNvPr id="15" name="Text 13"/>
          <p:cNvSpPr/>
          <p:nvPr/>
        </p:nvSpPr>
        <p:spPr>
          <a:xfrm>
            <a:off x="3352800" y="2734866"/>
            <a:ext cx="2438400" cy="1143000"/>
          </a:xfrm>
          <a:prstGeom prst="rect">
            <a:avLst/>
          </a:prstGeom>
          <a:noFill/>
          <a:ln/>
        </p:spPr>
        <p:txBody>
          <a:bodyPr wrap="square" lIns="66675" tIns="0" rIns="0" bIns="0" rtlCol="0" anchor="t"/>
          <a:lstStyle/>
          <a:p>
            <a:pPr algn="l" marL="66675" indent="-66675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OS marks space available</a:t>
            </a:r>
            <a:endParaRPr lang="en-US" sz="1350" dirty="0"/>
          </a:p>
          <a:p>
            <a:pPr algn="l" marL="66675" indent="-66675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Content remains until overwritten</a:t>
            </a:r>
            <a:endParaRPr lang="en-US" sz="1350" dirty="0"/>
          </a:p>
          <a:p>
            <a:pPr algn="l" marL="66675" indent="-66675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Fragments of previous files</a:t>
            </a:r>
            <a:endParaRPr lang="en-US" sz="1350" dirty="0"/>
          </a:p>
        </p:txBody>
      </p:sp>
      <p:sp>
        <p:nvSpPr>
          <p:cNvPr id="16" name="Text 14"/>
          <p:cNvSpPr/>
          <p:nvPr/>
        </p:nvSpPr>
        <p:spPr>
          <a:xfrm>
            <a:off x="3352800" y="3973116"/>
            <a:ext cx="2487168" cy="1732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365"/>
              </a:lnSpc>
              <a:spcBef>
                <a:spcPts val="750"/>
              </a:spcBef>
              <a:spcAft>
                <a:spcPts val="300"/>
              </a:spcAft>
              <a:buNone/>
            </a:pPr>
            <a:r>
              <a:rPr lang="en-US" sz="975" i="1" dirty="0">
                <a:solidFill>
                  <a:srgbClr val="5D6D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room stays furnished</a:t>
            </a:r>
            <a:endParaRPr lang="en-US" sz="975" dirty="0"/>
          </a:p>
        </p:txBody>
      </p:sp>
      <p:sp>
        <p:nvSpPr>
          <p:cNvPr id="17" name="Text 15"/>
          <p:cNvSpPr/>
          <p:nvPr/>
        </p:nvSpPr>
        <p:spPr>
          <a:xfrm>
            <a:off x="6096000" y="2006798"/>
            <a:ext cx="2743200" cy="2196703"/>
          </a:xfrm>
          <a:prstGeom prst="roundRect">
            <a:avLst>
              <a:gd name="adj" fmla="val 1734"/>
            </a:avLst>
          </a:prstGeom>
          <a:solidFill>
            <a:srgbClr val="F8F9FA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8" name="Shape 16"/>
          <p:cNvSpPr/>
          <p:nvPr/>
        </p:nvSpPr>
        <p:spPr>
          <a:xfrm>
            <a:off x="6096000" y="2035373"/>
            <a:ext cx="2743200" cy="0"/>
          </a:xfrm>
          <a:prstGeom prst="line">
            <a:avLst/>
          </a:prstGeom>
          <a:noFill/>
          <a:ln w="57150">
            <a:solidFill>
              <a:srgbClr val="00A4FC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6248400" y="2216348"/>
            <a:ext cx="1729359" cy="232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833"/>
              </a:lnSpc>
              <a:spcAft>
                <a:spcPts val="750"/>
              </a:spcAft>
              <a:buNone/>
            </a:pPr>
            <a:r>
              <a:rPr lang="en-US" sz="1650" b="1" dirty="0">
                <a:solidFill>
                  <a:srgbClr val="1C3B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Replicant Data</a:t>
            </a:r>
            <a:endParaRPr lang="en-US" sz="1650" dirty="0"/>
          </a:p>
        </p:txBody>
      </p:sp>
      <p:sp>
        <p:nvSpPr>
          <p:cNvPr id="20" name="Text 18"/>
          <p:cNvSpPr/>
          <p:nvPr/>
        </p:nvSpPr>
        <p:spPr>
          <a:xfrm>
            <a:off x="6248400" y="2544366"/>
            <a:ext cx="2487168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0"/>
              </a:lnSpc>
              <a:spcBef>
                <a:spcPts val="300"/>
              </a:spcBef>
              <a:spcAft>
                <a:spcPts val="450"/>
              </a:spcAft>
              <a:buNone/>
            </a:pPr>
            <a:r>
              <a:rPr lang="en-US" sz="1500" b="1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Automatic temp copies</a:t>
            </a:r>
            <a:endParaRPr lang="en-US" sz="1500" dirty="0"/>
          </a:p>
        </p:txBody>
      </p:sp>
      <p:sp>
        <p:nvSpPr>
          <p:cNvPr id="21" name="Text 19"/>
          <p:cNvSpPr/>
          <p:nvPr/>
        </p:nvSpPr>
        <p:spPr>
          <a:xfrm>
            <a:off x="6248400" y="2868216"/>
            <a:ext cx="2438400" cy="876300"/>
          </a:xfrm>
          <a:prstGeom prst="rect">
            <a:avLst/>
          </a:prstGeom>
          <a:noFill/>
          <a:ln/>
        </p:spPr>
        <p:txBody>
          <a:bodyPr wrap="square" lIns="66675" tIns="0" rIns="0" bIns="0" rtlCol="0" anchor="t"/>
          <a:lstStyle/>
          <a:p>
            <a:pPr algn="l" marL="66675" indent="-66675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Auto-save files</a:t>
            </a:r>
            <a:endParaRPr lang="en-US" sz="1350" dirty="0"/>
          </a:p>
          <a:p>
            <a:pPr algn="l" marL="66675" indent="-66675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Browser cache</a:t>
            </a:r>
            <a:endParaRPr lang="en-US" sz="1350" dirty="0"/>
          </a:p>
          <a:p>
            <a:pPr algn="l" marL="66675" indent="-66675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Crash recovery</a:t>
            </a:r>
            <a:endParaRPr lang="en-US" sz="1350" dirty="0"/>
          </a:p>
        </p:txBody>
      </p:sp>
      <p:sp>
        <p:nvSpPr>
          <p:cNvPr id="22" name="Text 20"/>
          <p:cNvSpPr/>
          <p:nvPr/>
        </p:nvSpPr>
        <p:spPr>
          <a:xfrm>
            <a:off x="6248400" y="3839766"/>
            <a:ext cx="2487168" cy="1732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365"/>
              </a:lnSpc>
              <a:spcBef>
                <a:spcPts val="750"/>
              </a:spcBef>
              <a:spcAft>
                <a:spcPts val="300"/>
              </a:spcAft>
              <a:buNone/>
            </a:pPr>
            <a:r>
              <a:rPr lang="en-US" sz="975" i="1" dirty="0">
                <a:solidFill>
                  <a:srgbClr val="5D6D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Suspects forget these exist</a:t>
            </a:r>
            <a:endParaRPr lang="en-US" sz="97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F9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04800" y="737741"/>
            <a:ext cx="8534400" cy="0"/>
          </a:xfrm>
          <a:prstGeom prst="line">
            <a:avLst/>
          </a:prstGeom>
          <a:noFill/>
          <a:ln w="38100">
            <a:solidFill>
              <a:srgbClr val="00A4FC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04800" y="147191"/>
            <a:ext cx="572243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1C3B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File Recovery Techniques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304800" y="947291"/>
            <a:ext cx="4362260" cy="2539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800" b="1" dirty="0">
                <a:solidFill>
                  <a:srgbClr val="1C3B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Understanding Storage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304800" y="1277392"/>
            <a:ext cx="4096494" cy="853380"/>
          </a:xfrm>
          <a:prstGeom prst="roundRect">
            <a:avLst>
              <a:gd name="adj" fmla="val 4465"/>
            </a:avLst>
          </a:prstGeom>
          <a:solidFill>
            <a:srgbClr val="F8F9FA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Shape 4"/>
          <p:cNvSpPr/>
          <p:nvPr/>
        </p:nvSpPr>
        <p:spPr>
          <a:xfrm>
            <a:off x="333375" y="1277392"/>
            <a:ext cx="0" cy="853380"/>
          </a:xfrm>
          <a:prstGeom prst="line">
            <a:avLst/>
          </a:prstGeom>
          <a:noFill/>
          <a:ln w="57150">
            <a:solidFill>
              <a:srgbClr val="00A4F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495300" y="1448842"/>
            <a:ext cx="3848097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0"/>
              </a:lnSpc>
              <a:spcBef>
                <a:spcPts val="300"/>
              </a:spcBef>
              <a:spcAft>
                <a:spcPts val="450"/>
              </a:spcAft>
              <a:buNone/>
            </a:pPr>
            <a:r>
              <a:rPr lang="en-US" sz="1500" b="1" dirty="0">
                <a:solidFill>
                  <a:srgbClr val="1C3B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Sectors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495300" y="1772692"/>
            <a:ext cx="3848097" cy="186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47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0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Smallest disk unit (512 bytes)</a:t>
            </a:r>
            <a:endParaRPr lang="en-US" sz="1050" dirty="0"/>
          </a:p>
        </p:txBody>
      </p:sp>
      <p:sp>
        <p:nvSpPr>
          <p:cNvPr id="9" name="Text 7"/>
          <p:cNvSpPr/>
          <p:nvPr/>
        </p:nvSpPr>
        <p:spPr>
          <a:xfrm>
            <a:off x="4477494" y="1277392"/>
            <a:ext cx="4096494" cy="853380"/>
          </a:xfrm>
          <a:prstGeom prst="roundRect">
            <a:avLst>
              <a:gd name="adj" fmla="val 4465"/>
            </a:avLst>
          </a:prstGeom>
          <a:solidFill>
            <a:srgbClr val="F8F9FA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Shape 8"/>
          <p:cNvSpPr/>
          <p:nvPr/>
        </p:nvSpPr>
        <p:spPr>
          <a:xfrm>
            <a:off x="4506069" y="1277392"/>
            <a:ext cx="0" cy="853380"/>
          </a:xfrm>
          <a:prstGeom prst="line">
            <a:avLst/>
          </a:prstGeom>
          <a:noFill/>
          <a:ln w="57150">
            <a:solidFill>
              <a:srgbClr val="00A4FC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667994" y="1448842"/>
            <a:ext cx="3848097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0"/>
              </a:lnSpc>
              <a:spcBef>
                <a:spcPts val="300"/>
              </a:spcBef>
              <a:spcAft>
                <a:spcPts val="450"/>
              </a:spcAft>
              <a:buNone/>
            </a:pPr>
            <a:r>
              <a:rPr lang="en-US" sz="1500" b="1" dirty="0">
                <a:solidFill>
                  <a:srgbClr val="1C3B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Clusters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4667994" y="1772692"/>
            <a:ext cx="3848097" cy="186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47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0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Groups of sectors (4KB)</a:t>
            </a:r>
            <a:endParaRPr lang="en-US" sz="1050" dirty="0"/>
          </a:p>
        </p:txBody>
      </p:sp>
      <p:sp>
        <p:nvSpPr>
          <p:cNvPr id="13" name="Text 11"/>
          <p:cNvSpPr/>
          <p:nvPr/>
        </p:nvSpPr>
        <p:spPr>
          <a:xfrm>
            <a:off x="304800" y="2468910"/>
            <a:ext cx="2195703" cy="2539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800" b="1" dirty="0">
                <a:solidFill>
                  <a:srgbClr val="1C3B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File Slack Recovery</a:t>
            </a:r>
            <a:endParaRPr lang="en-US" sz="1800" dirty="0"/>
          </a:p>
        </p:txBody>
      </p:sp>
      <p:sp>
        <p:nvSpPr>
          <p:cNvPr id="14" name="Text 12"/>
          <p:cNvSpPr/>
          <p:nvPr/>
        </p:nvSpPr>
        <p:spPr>
          <a:xfrm>
            <a:off x="304800" y="2837111"/>
            <a:ext cx="4274820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75"/>
              </a:lnSpc>
              <a:spcBef>
                <a:spcPts val="300"/>
              </a:spcBef>
              <a:spcAft>
                <a:spcPts val="750"/>
              </a:spcAft>
              <a:buNone/>
            </a:pPr>
            <a:r>
              <a:rPr lang="en-US" sz="1125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5KB file using two 4KB clusters:</a:t>
            </a:r>
            <a:endParaRPr lang="en-US" sz="1125" dirty="0"/>
          </a:p>
        </p:txBody>
      </p:sp>
      <p:sp>
        <p:nvSpPr>
          <p:cNvPr id="15" name="Text 13"/>
          <p:cNvSpPr/>
          <p:nvPr/>
        </p:nvSpPr>
        <p:spPr>
          <a:xfrm>
            <a:off x="304800" y="3208586"/>
            <a:ext cx="4191000" cy="876300"/>
          </a:xfrm>
          <a:prstGeom prst="rect">
            <a:avLst/>
          </a:prstGeom>
          <a:noFill/>
          <a:ln/>
        </p:spPr>
        <p:txBody>
          <a:bodyPr wrap="square" lIns="66675" tIns="0" rIns="0" bIns="0" rtlCol="0" anchor="t"/>
          <a:lstStyle/>
          <a:p>
            <a:pPr algn="l" marL="66675" indent="-66675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First cluster: fully used (4KB)</a:t>
            </a:r>
            <a:endParaRPr lang="en-US" sz="1350" dirty="0"/>
          </a:p>
          <a:p>
            <a:pPr algn="l" marL="66675" indent="-66675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Second cluster: 1KB used, 3KB slack</a:t>
            </a:r>
            <a:endParaRPr lang="en-US" sz="1350" dirty="0"/>
          </a:p>
          <a:p>
            <a:pPr algn="l" marL="66675" indent="-66675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Slack has previous file fragments</a:t>
            </a:r>
            <a:endParaRPr lang="en-US" sz="1350" dirty="0"/>
          </a:p>
        </p:txBody>
      </p:sp>
      <p:sp>
        <p:nvSpPr>
          <p:cNvPr id="16" name="Text 14"/>
          <p:cNvSpPr/>
          <p:nvPr/>
        </p:nvSpPr>
        <p:spPr>
          <a:xfrm>
            <a:off x="304800" y="4256336"/>
            <a:ext cx="4274820" cy="1732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365"/>
              </a:lnSpc>
              <a:spcBef>
                <a:spcPts val="750"/>
              </a:spcBef>
              <a:spcAft>
                <a:spcPts val="300"/>
              </a:spcAft>
              <a:buNone/>
            </a:pPr>
            <a:r>
              <a:rPr lang="en-US" sz="975" i="1" dirty="0">
                <a:solidFill>
                  <a:srgbClr val="5D6D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Like finding old notes in a rented unit</a:t>
            </a:r>
            <a:endParaRPr lang="en-US" sz="975" dirty="0"/>
          </a:p>
        </p:txBody>
      </p:sp>
      <p:sp>
        <p:nvSpPr>
          <p:cNvPr id="17" name="Text 15"/>
          <p:cNvSpPr/>
          <p:nvPr/>
        </p:nvSpPr>
        <p:spPr>
          <a:xfrm>
            <a:off x="4648200" y="2206972"/>
            <a:ext cx="2147126" cy="2539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800" b="1" dirty="0">
                <a:solidFill>
                  <a:srgbClr val="1C3B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File Carving</a:t>
            </a:r>
            <a:endParaRPr lang="en-US" sz="1800" dirty="0"/>
          </a:p>
        </p:txBody>
      </p:sp>
      <p:sp>
        <p:nvSpPr>
          <p:cNvPr id="18" name="Text 16"/>
          <p:cNvSpPr/>
          <p:nvPr/>
        </p:nvSpPr>
        <p:spPr>
          <a:xfrm>
            <a:off x="4648200" y="2575173"/>
            <a:ext cx="4274820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75"/>
              </a:lnSpc>
              <a:spcBef>
                <a:spcPts val="300"/>
              </a:spcBef>
              <a:spcAft>
                <a:spcPts val="750"/>
              </a:spcAft>
              <a:buNone/>
            </a:pPr>
            <a:r>
              <a:rPr lang="en-US" sz="1125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When file system map is corrupted:</a:t>
            </a:r>
            <a:endParaRPr lang="en-US" sz="1125" dirty="0"/>
          </a:p>
        </p:txBody>
      </p:sp>
      <p:sp>
        <p:nvSpPr>
          <p:cNvPr id="19" name="Text 17"/>
          <p:cNvSpPr/>
          <p:nvPr/>
        </p:nvSpPr>
        <p:spPr>
          <a:xfrm>
            <a:off x="4648200" y="2946648"/>
            <a:ext cx="4191000" cy="876300"/>
          </a:xfrm>
          <a:prstGeom prst="rect">
            <a:avLst/>
          </a:prstGeom>
          <a:noFill/>
          <a:ln/>
        </p:spPr>
        <p:txBody>
          <a:bodyPr wrap="square" lIns="66675" tIns="0" rIns="0" bIns="0" rtlCol="0" anchor="t"/>
          <a:lstStyle/>
          <a:p>
            <a:pPr algn="l" marL="66675" indent="-66675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Ignore file system structure</a:t>
            </a:r>
            <a:endParaRPr lang="en-US" sz="1350" dirty="0"/>
          </a:p>
          <a:p>
            <a:pPr algn="l" marL="66675" indent="-66675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Search for file headers/footers</a:t>
            </a:r>
            <a:endParaRPr lang="en-US" sz="1350" dirty="0"/>
          </a:p>
          <a:p>
            <a:pPr algn="l" marL="66675" indent="-66675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JPEG: FFD8 FFE0 header</a:t>
            </a:r>
            <a:endParaRPr lang="en-US" sz="1350" dirty="0"/>
          </a:p>
        </p:txBody>
      </p:sp>
      <p:sp>
        <p:nvSpPr>
          <p:cNvPr id="20" name="Text 18"/>
          <p:cNvSpPr/>
          <p:nvPr/>
        </p:nvSpPr>
        <p:spPr>
          <a:xfrm>
            <a:off x="4648200" y="4013448"/>
            <a:ext cx="4191000" cy="716161"/>
          </a:xfrm>
          <a:prstGeom prst="roundRect">
            <a:avLst>
              <a:gd name="adj" fmla="val 5320"/>
            </a:avLst>
          </a:prstGeom>
          <a:solidFill>
            <a:srgbClr val="D4EDDA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1" name="Shape 19"/>
          <p:cNvSpPr/>
          <p:nvPr/>
        </p:nvSpPr>
        <p:spPr>
          <a:xfrm>
            <a:off x="4676775" y="4013448"/>
            <a:ext cx="0" cy="716161"/>
          </a:xfrm>
          <a:prstGeom prst="line">
            <a:avLst/>
          </a:prstGeom>
          <a:noFill/>
          <a:ln w="57150">
            <a:solidFill>
              <a:srgbClr val="28A745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4819650" y="4165848"/>
            <a:ext cx="3983355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75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125" b="1" dirty="0">
                <a:solidFill>
                  <a:srgbClr val="28A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Result</a:t>
            </a:r>
            <a:endParaRPr lang="en-US" sz="1125" dirty="0"/>
          </a:p>
        </p:txBody>
      </p:sp>
      <p:sp>
        <p:nvSpPr>
          <p:cNvPr id="23" name="Text 21"/>
          <p:cNvSpPr/>
          <p:nvPr/>
        </p:nvSpPr>
        <p:spPr>
          <a:xfrm>
            <a:off x="4819650" y="4403973"/>
            <a:ext cx="3983355" cy="1732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365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975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Recover content without filename or date</a:t>
            </a:r>
            <a:endParaRPr lang="en-US" sz="97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9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04800" y="845790"/>
            <a:ext cx="8534400" cy="0"/>
          </a:xfrm>
          <a:prstGeom prst="line">
            <a:avLst/>
          </a:prstGeom>
          <a:noFill/>
          <a:ln w="38100">
            <a:solidFill>
              <a:srgbClr val="00A4FC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04800" y="255240"/>
            <a:ext cx="43622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1C3B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Timeline Analysis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304800" y="1093440"/>
            <a:ext cx="8705088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350" i="1" dirty="0">
                <a:solidFill>
                  <a:srgbClr val="00A4F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"Sequence provides context, and context reveals intent"</a:t>
            </a:r>
            <a:endParaRPr lang="en-US" sz="1350" dirty="0"/>
          </a:p>
        </p:txBody>
      </p:sp>
      <p:sp>
        <p:nvSpPr>
          <p:cNvPr id="5" name="Text 3"/>
          <p:cNvSpPr/>
          <p:nvPr/>
        </p:nvSpPr>
        <p:spPr>
          <a:xfrm>
            <a:off x="304800" y="1474440"/>
            <a:ext cx="2147126" cy="2539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800" b="1" dirty="0">
                <a:solidFill>
                  <a:srgbClr val="1C3B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Gets Tracked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304800" y="1804541"/>
            <a:ext cx="4191000" cy="1181100"/>
          </a:xfrm>
          <a:prstGeom prst="rect">
            <a:avLst/>
          </a:prstGeom>
          <a:noFill/>
          <a:ln/>
        </p:spPr>
        <p:txBody>
          <a:bodyPr wrap="square" lIns="66675" tIns="0" rIns="0" bIns="0" rtlCol="0" anchor="t"/>
          <a:lstStyle/>
          <a:p>
            <a:pPr algn="l" marL="66675" indent="-66675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File creations and modifications</a:t>
            </a:r>
            <a:endParaRPr lang="en-US" sz="1350" dirty="0"/>
          </a:p>
          <a:p>
            <a:pPr algn="l" marL="66675" indent="-66675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Registry changes</a:t>
            </a:r>
            <a:endParaRPr lang="en-US" sz="1350" dirty="0"/>
          </a:p>
          <a:p>
            <a:pPr algn="l" marL="66675" indent="-66675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Network connections</a:t>
            </a:r>
            <a:endParaRPr lang="en-US" sz="1350" dirty="0"/>
          </a:p>
          <a:p>
            <a:pPr algn="l" marL="66675" indent="-66675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Program executions</a:t>
            </a:r>
            <a:endParaRPr lang="en-US" sz="1350" dirty="0"/>
          </a:p>
        </p:txBody>
      </p:sp>
      <p:sp>
        <p:nvSpPr>
          <p:cNvPr id="7" name="Text 5"/>
          <p:cNvSpPr/>
          <p:nvPr/>
        </p:nvSpPr>
        <p:spPr>
          <a:xfrm>
            <a:off x="304800" y="3195191"/>
            <a:ext cx="4191000" cy="1426369"/>
          </a:xfrm>
          <a:prstGeom prst="roundRect">
            <a:avLst>
              <a:gd name="adj" fmla="val 2671"/>
            </a:avLst>
          </a:prstGeom>
          <a:solidFill>
            <a:srgbClr val="FFF3CD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Shape 6"/>
          <p:cNvSpPr/>
          <p:nvPr/>
        </p:nvSpPr>
        <p:spPr>
          <a:xfrm>
            <a:off x="333375" y="3195191"/>
            <a:ext cx="0" cy="1426369"/>
          </a:xfrm>
          <a:prstGeom prst="line">
            <a:avLst/>
          </a:prstGeom>
          <a:noFill/>
          <a:ln w="57150">
            <a:solidFill>
              <a:srgbClr val="FFC107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495300" y="3366641"/>
            <a:ext cx="3944493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75"/>
              </a:lnSpc>
              <a:spcBef>
                <a:spcPts val="300"/>
              </a:spcBef>
              <a:spcAft>
                <a:spcPts val="450"/>
              </a:spcAft>
              <a:buNone/>
            </a:pPr>
            <a:r>
              <a:rPr lang="en-US" sz="1125" b="1" dirty="0">
                <a:solidFill>
                  <a:srgbClr val="1C2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Example Pattern</a:t>
            </a:r>
            <a:endParaRPr lang="en-US" sz="1125" dirty="0"/>
          </a:p>
        </p:txBody>
      </p:sp>
      <p:sp>
        <p:nvSpPr>
          <p:cNvPr id="10" name="Text 8"/>
          <p:cNvSpPr/>
          <p:nvPr/>
        </p:nvSpPr>
        <p:spPr>
          <a:xfrm>
            <a:off x="495300" y="3623816"/>
            <a:ext cx="3944493" cy="1732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365"/>
              </a:lnSpc>
              <a:spcBef>
                <a:spcPts val="300"/>
              </a:spcBef>
              <a:spcAft>
                <a:spcPts val="225"/>
              </a:spcAft>
              <a:buNone/>
            </a:pPr>
            <a:r>
              <a:rPr lang="en-US" sz="975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Access network service</a:t>
            </a:r>
            <a:endParaRPr lang="en-US" sz="975" dirty="0"/>
          </a:p>
        </p:txBody>
      </p:sp>
      <p:sp>
        <p:nvSpPr>
          <p:cNvPr id="11" name="Text 9"/>
          <p:cNvSpPr/>
          <p:nvPr/>
        </p:nvSpPr>
        <p:spPr>
          <a:xfrm>
            <a:off x="495300" y="3835152"/>
            <a:ext cx="3944493" cy="1732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365"/>
              </a:lnSpc>
              <a:spcBef>
                <a:spcPts val="300"/>
              </a:spcBef>
              <a:spcAft>
                <a:spcPts val="225"/>
              </a:spcAft>
              <a:buNone/>
            </a:pPr>
            <a:r>
              <a:rPr lang="en-US" sz="975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Enable remote desktop</a:t>
            </a:r>
            <a:endParaRPr lang="en-US" sz="975" dirty="0"/>
          </a:p>
        </p:txBody>
      </p:sp>
      <p:sp>
        <p:nvSpPr>
          <p:cNvPr id="12" name="Text 10"/>
          <p:cNvSpPr/>
          <p:nvPr/>
        </p:nvSpPr>
        <p:spPr>
          <a:xfrm>
            <a:off x="495300" y="4046488"/>
            <a:ext cx="3944493" cy="1732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365"/>
              </a:lnSpc>
              <a:spcBef>
                <a:spcPts val="300"/>
              </a:spcBef>
              <a:spcAft>
                <a:spcPts val="450"/>
              </a:spcAft>
              <a:buNone/>
            </a:pPr>
            <a:r>
              <a:rPr lang="en-US" sz="975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Create new user account</a:t>
            </a:r>
            <a:endParaRPr lang="en-US" sz="975" dirty="0"/>
          </a:p>
        </p:txBody>
      </p:sp>
      <p:sp>
        <p:nvSpPr>
          <p:cNvPr id="13" name="Text 11"/>
          <p:cNvSpPr/>
          <p:nvPr/>
        </p:nvSpPr>
        <p:spPr>
          <a:xfrm>
            <a:off x="495300" y="4276874"/>
            <a:ext cx="3944493" cy="1732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365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975" b="1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 sequence: evidence of intrusion</a:t>
            </a:r>
            <a:endParaRPr lang="en-US" sz="975" dirty="0"/>
          </a:p>
        </p:txBody>
      </p:sp>
      <p:sp>
        <p:nvSpPr>
          <p:cNvPr id="14" name="Text 12"/>
          <p:cNvSpPr/>
          <p:nvPr/>
        </p:nvSpPr>
        <p:spPr>
          <a:xfrm>
            <a:off x="4648200" y="1565374"/>
            <a:ext cx="2147126" cy="2539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800" b="1" dirty="0">
                <a:solidFill>
                  <a:srgbClr val="1C3B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MACB Timestamps</a:t>
            </a:r>
            <a:endParaRPr lang="en-US" sz="1800" dirty="0"/>
          </a:p>
        </p:txBody>
      </p:sp>
      <p:sp>
        <p:nvSpPr>
          <p:cNvPr id="15" name="Text 13"/>
          <p:cNvSpPr/>
          <p:nvPr/>
        </p:nvSpPr>
        <p:spPr>
          <a:xfrm>
            <a:off x="4648200" y="1895475"/>
            <a:ext cx="4191000" cy="1181100"/>
          </a:xfrm>
          <a:prstGeom prst="rect">
            <a:avLst/>
          </a:prstGeom>
          <a:noFill/>
          <a:ln/>
        </p:spPr>
        <p:txBody>
          <a:bodyPr wrap="square" lIns="66675" tIns="0" rIns="0" bIns="0" rtlCol="0" anchor="t"/>
          <a:lstStyle/>
          <a:p>
            <a:pPr algn="l" marL="66675" indent="-66675">
              <a:lnSpc>
                <a:spcPts val="2100"/>
              </a:lnSpc>
              <a:buSzPct val="100000"/>
              <a:buChar char="•"/>
            </a:pPr>
            <a:r>
              <a:rPr lang="en-US" sz="1350" b="1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M:</a:t>
            </a:r>
            <a:pPr algn="l" indent="0" marL="0">
              <a:lnSpc>
                <a:spcPts val="2100"/>
              </a:lnSpc>
              <a:buNone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Modification</a:t>
            </a:r>
            <a:endParaRPr lang="en-US" sz="1350" dirty="0"/>
          </a:p>
          <a:p>
            <a:pPr algn="l" marL="66675" indent="-66675">
              <a:lnSpc>
                <a:spcPts val="2100"/>
              </a:lnSpc>
              <a:buSzPct val="100000"/>
              <a:buChar char="•"/>
            </a:pPr>
            <a:r>
              <a:rPr lang="en-US" sz="1350" b="1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A:</a:t>
            </a:r>
            <a:pPr algn="l" indent="0" marL="0">
              <a:lnSpc>
                <a:spcPts val="2100"/>
              </a:lnSpc>
              <a:buNone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Access</a:t>
            </a:r>
            <a:endParaRPr lang="en-US" sz="1350" dirty="0"/>
          </a:p>
          <a:p>
            <a:pPr algn="l" marL="66675" indent="-66675">
              <a:lnSpc>
                <a:spcPts val="2100"/>
              </a:lnSpc>
              <a:buSzPct val="100000"/>
              <a:buChar char="•"/>
            </a:pPr>
            <a:r>
              <a:rPr lang="en-US" sz="1350" b="1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C:</a:t>
            </a:r>
            <a:pPr algn="l" indent="0" marL="0">
              <a:lnSpc>
                <a:spcPts val="2100"/>
              </a:lnSpc>
              <a:buNone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Creation</a:t>
            </a:r>
            <a:endParaRPr lang="en-US" sz="1350" dirty="0"/>
          </a:p>
          <a:p>
            <a:pPr algn="l" marL="66675" indent="-66675">
              <a:lnSpc>
                <a:spcPts val="2100"/>
              </a:lnSpc>
              <a:buSzPct val="100000"/>
              <a:buChar char="•"/>
            </a:pPr>
            <a:r>
              <a:rPr lang="en-US" sz="1350" b="1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B:</a:t>
            </a:r>
            <a:pPr algn="l" indent="0" marL="0">
              <a:lnSpc>
                <a:spcPts val="2100"/>
              </a:lnSpc>
              <a:buNone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Birth/MFT Entry</a:t>
            </a:r>
            <a:endParaRPr lang="en-US" sz="1350" dirty="0"/>
          </a:p>
        </p:txBody>
      </p:sp>
      <p:sp>
        <p:nvSpPr>
          <p:cNvPr id="16" name="Text 14"/>
          <p:cNvSpPr/>
          <p:nvPr/>
        </p:nvSpPr>
        <p:spPr>
          <a:xfrm>
            <a:off x="4648200" y="3324225"/>
            <a:ext cx="2147126" cy="2539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000"/>
              </a:lnSpc>
              <a:spcBef>
                <a:spcPts val="1350"/>
              </a:spcBef>
              <a:buNone/>
            </a:pPr>
            <a:r>
              <a:rPr lang="en-US" sz="1800" b="1" dirty="0">
                <a:solidFill>
                  <a:srgbClr val="1C3B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Time Complexities</a:t>
            </a:r>
            <a:endParaRPr lang="en-US" sz="1800" dirty="0"/>
          </a:p>
        </p:txBody>
      </p:sp>
      <p:sp>
        <p:nvSpPr>
          <p:cNvPr id="17" name="Text 15"/>
          <p:cNvSpPr/>
          <p:nvPr/>
        </p:nvSpPr>
        <p:spPr>
          <a:xfrm>
            <a:off x="4648200" y="3654326"/>
            <a:ext cx="4191000" cy="876300"/>
          </a:xfrm>
          <a:prstGeom prst="rect">
            <a:avLst/>
          </a:prstGeom>
          <a:noFill/>
          <a:ln/>
        </p:spPr>
        <p:txBody>
          <a:bodyPr wrap="square" lIns="66675" tIns="0" rIns="0" bIns="0" rtlCol="0" anchor="t"/>
          <a:lstStyle/>
          <a:p>
            <a:pPr algn="l" marL="66675" indent="-66675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Windows: 64-bit file time (since 1601)</a:t>
            </a:r>
            <a:endParaRPr lang="en-US" sz="1350" dirty="0"/>
          </a:p>
          <a:p>
            <a:pPr algn="l" marL="66675" indent="-66675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Unix: 32-bit seconds (since 1970)</a:t>
            </a:r>
            <a:endParaRPr lang="en-US" sz="1350" dirty="0"/>
          </a:p>
          <a:p>
            <a:pPr algn="l" marL="66675" indent="-66675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Must apply timezone offsets</a:t>
            </a:r>
            <a:endParaRPr lang="en-US" sz="13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Archaeology: Unearthing the Silent Truth in Digital Forensics</dc:title>
  <dc:subject>Digital Forensics</dc:subject>
  <dc:creator>Jim Thompson</dc:creator>
  <cp:lastModifiedBy>Jim Thompson</cp:lastModifiedBy>
  <cp:revision>1</cp:revision>
  <dcterms:created xsi:type="dcterms:W3CDTF">2025-11-09T13:20:39Z</dcterms:created>
  <dcterms:modified xsi:type="dcterms:W3CDTF">2025-11-09T13:20:39Z</dcterms:modified>
</cp:coreProperties>
</file>